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8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30/01/13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30/01/13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30/01/13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30/01/13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30/01/13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30/01/13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30/01/13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30/01/13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30/01/13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30/01/13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30/01/13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30/01/13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30/01/13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30/01/13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30/01/13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30/01/13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30/01/13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30/01/13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30/01/13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362394"/>
            <a:ext cx="5458968" cy="895406"/>
          </a:xfrm>
        </p:spPr>
        <p:txBody>
          <a:bodyPr>
            <a:noAutofit/>
          </a:bodyPr>
          <a:lstStyle/>
          <a:p>
            <a:r>
              <a:rPr lang="ca-ES" sz="3200" dirty="0" smtClean="0"/>
              <a:t>SHOCK HIPOVOLÉMICO </a:t>
            </a:r>
            <a:endParaRPr lang="ca-E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a-ES" sz="2400" b="1" dirty="0" smtClean="0"/>
              <a:t>HEMORR</a:t>
            </a:r>
            <a:r>
              <a:rPr lang="ca-ES" sz="2400" b="1" dirty="0"/>
              <a:t>A</a:t>
            </a:r>
            <a:r>
              <a:rPr lang="ca-ES" sz="2400" b="1" dirty="0" smtClean="0"/>
              <a:t>GIA DIGESTIVA</a:t>
            </a:r>
            <a:endParaRPr lang="ca-E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722" y="510034"/>
            <a:ext cx="2646835" cy="34948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40498" y="499104"/>
            <a:ext cx="211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smtClean="0">
                <a:solidFill>
                  <a:srgbClr val="FFFFFF"/>
                </a:solidFill>
              </a:rPr>
              <a:t>URGENCIAS</a:t>
            </a:r>
            <a:endParaRPr lang="ca-E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12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39" y="342900"/>
            <a:ext cx="6737637" cy="1143000"/>
          </a:xfrm>
        </p:spPr>
        <p:txBody>
          <a:bodyPr/>
          <a:lstStyle/>
          <a:p>
            <a:r>
              <a:rPr lang="ca-ES" sz="3200" dirty="0" smtClean="0"/>
              <a:t>FUNCIONAMIENTO DE URGENCIAS PEDIÁTRICAS</a:t>
            </a:r>
            <a:endParaRPr lang="ca-E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a-ES" dirty="0" smtClean="0"/>
              <a:t>ADMISIONES</a:t>
            </a:r>
          </a:p>
          <a:p>
            <a:pPr marL="457200" indent="-457200">
              <a:buFont typeface="+mj-lt"/>
              <a:buAutoNum type="arabicPeriod"/>
            </a:pPr>
            <a:r>
              <a:rPr lang="ca-ES" dirty="0" smtClean="0"/>
              <a:t>TRIAJE</a:t>
            </a:r>
          </a:p>
          <a:p>
            <a:pPr marL="457200" indent="-457200">
              <a:buFont typeface="+mj-lt"/>
              <a:buAutoNum type="arabicPeriod"/>
            </a:pPr>
            <a:r>
              <a:rPr lang="ca-ES" dirty="0" smtClean="0"/>
              <a:t>SEGUN NIVEL DE TRIAJE: VALORACION INCIAL POR ENFERMERA O SERÁ ATENDIDO POR UN MÉDICO DIRÉCTAMENTE</a:t>
            </a:r>
          </a:p>
          <a:p>
            <a:pPr marL="457200" indent="-457200">
              <a:buFont typeface="+mj-lt"/>
              <a:buAutoNum type="arabicPeriod"/>
            </a:pPr>
            <a:r>
              <a:rPr lang="ca-ES" dirty="0" smtClean="0"/>
              <a:t>TRATAMIENTO, PRUEBAS COMPLEMENTARIAS Y CUIDADOS ENFERMEROS, ESTABILIZACION DEL PACIENTE</a:t>
            </a:r>
          </a:p>
          <a:p>
            <a:pPr marL="457200" indent="-457200">
              <a:buFont typeface="+mj-lt"/>
              <a:buAutoNum type="arabicPeriod"/>
            </a:pPr>
            <a:r>
              <a:rPr lang="ca-ES" dirty="0" smtClean="0"/>
              <a:t>ALTA AL DOMICILO O INGRESO HOSPITALARIO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337790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229" y="293044"/>
            <a:ext cx="6508377" cy="641030"/>
          </a:xfrm>
        </p:spPr>
        <p:txBody>
          <a:bodyPr/>
          <a:lstStyle/>
          <a:p>
            <a:r>
              <a:rPr lang="ca-ES" dirty="0" smtClean="0"/>
              <a:t>TRIAJE: NIEVEL 2</a:t>
            </a:r>
            <a:endParaRPr lang="ca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531" y="1074487"/>
            <a:ext cx="7082377" cy="5649201"/>
          </a:xfrm>
        </p:spPr>
        <p:txBody>
          <a:bodyPr>
            <a:normAutofit fontScale="92500" lnSpcReduction="10000"/>
          </a:bodyPr>
          <a:lstStyle/>
          <a:p>
            <a:r>
              <a:rPr lang="ca-ES" sz="2400" b="1" dirty="0" smtClean="0"/>
              <a:t>Niño de 23 meses </a:t>
            </a:r>
            <a:r>
              <a:rPr lang="ca-ES" sz="2400" dirty="0" smtClean="0"/>
              <a:t>que </a:t>
            </a:r>
            <a:r>
              <a:rPr lang="ca-ES" sz="2400" dirty="0" err="1" smtClean="0"/>
              <a:t>acude</a:t>
            </a:r>
            <a:r>
              <a:rPr lang="ca-ES" sz="2400" dirty="0" smtClean="0"/>
              <a:t> a </a:t>
            </a:r>
            <a:r>
              <a:rPr lang="ca-ES" sz="2400" dirty="0" err="1" smtClean="0"/>
              <a:t>Urgencias</a:t>
            </a:r>
            <a:r>
              <a:rPr lang="ca-ES" sz="2400" dirty="0" smtClean="0"/>
              <a:t> por presentar una </a:t>
            </a:r>
            <a:r>
              <a:rPr lang="ca-ES" sz="2400" b="1" dirty="0" err="1" smtClean="0"/>
              <a:t>deposición</a:t>
            </a:r>
            <a:r>
              <a:rPr lang="ca-ES" sz="2400" b="1" dirty="0" smtClean="0"/>
              <a:t> blanda </a:t>
            </a:r>
            <a:r>
              <a:rPr lang="ca-ES" sz="2400" b="1" dirty="0" err="1" smtClean="0"/>
              <a:t>y</a:t>
            </a:r>
            <a:r>
              <a:rPr lang="ca-ES" sz="2400" b="1" dirty="0" smtClean="0"/>
              <a:t> con </a:t>
            </a:r>
            <a:r>
              <a:rPr lang="ca-ES" sz="2400" b="1" dirty="0" err="1" smtClean="0"/>
              <a:t>sangre</a:t>
            </a:r>
            <a:r>
              <a:rPr lang="ca-ES" sz="2400" b="1" dirty="0" smtClean="0"/>
              <a:t> </a:t>
            </a:r>
            <a:r>
              <a:rPr lang="ca-ES" sz="2400" dirty="0" err="1" smtClean="0"/>
              <a:t>y</a:t>
            </a:r>
            <a:r>
              <a:rPr lang="ca-ES" sz="2400" dirty="0" smtClean="0"/>
              <a:t> </a:t>
            </a:r>
            <a:r>
              <a:rPr lang="ca-ES" sz="2400" b="1" dirty="0" err="1" smtClean="0"/>
              <a:t>vómitos</a:t>
            </a:r>
            <a:r>
              <a:rPr lang="ca-ES" sz="2400" b="1" dirty="0" smtClean="0"/>
              <a:t> de </a:t>
            </a:r>
            <a:r>
              <a:rPr lang="ca-ES" sz="2400" b="1" dirty="0" err="1" smtClean="0"/>
              <a:t>características</a:t>
            </a:r>
            <a:r>
              <a:rPr lang="ca-ES" sz="2400" b="1" dirty="0" smtClean="0"/>
              <a:t> </a:t>
            </a:r>
            <a:r>
              <a:rPr lang="ca-ES" sz="2400" b="1" dirty="0" err="1" smtClean="0"/>
              <a:t>espumosas</a:t>
            </a:r>
            <a:r>
              <a:rPr lang="ca-ES" sz="2400" b="1" dirty="0" smtClean="0"/>
              <a:t> </a:t>
            </a:r>
            <a:r>
              <a:rPr lang="ca-ES" sz="2400" dirty="0" smtClean="0"/>
              <a:t>en la </a:t>
            </a:r>
            <a:r>
              <a:rPr lang="ca-ES" sz="2400" b="1" dirty="0" err="1" smtClean="0"/>
              <a:t>madrugada</a:t>
            </a:r>
            <a:endParaRPr lang="ca-ES" sz="2400" b="1" dirty="0" smtClean="0"/>
          </a:p>
          <a:p>
            <a:r>
              <a:rPr lang="ca-ES" sz="2400" b="1" dirty="0" err="1" smtClean="0"/>
              <a:t>Antecedentes</a:t>
            </a:r>
            <a:r>
              <a:rPr lang="ca-ES" sz="2400" b="1" dirty="0" smtClean="0"/>
              <a:t>: </a:t>
            </a:r>
            <a:r>
              <a:rPr lang="ca-ES" sz="2400" b="1" dirty="0" err="1" smtClean="0"/>
              <a:t>shock</a:t>
            </a:r>
            <a:r>
              <a:rPr lang="ca-ES" sz="2400" b="1" dirty="0" smtClean="0"/>
              <a:t> </a:t>
            </a:r>
            <a:r>
              <a:rPr lang="ca-ES" sz="2400" b="1" dirty="0" err="1" smtClean="0"/>
              <a:t>hipovolemico</a:t>
            </a:r>
            <a:r>
              <a:rPr lang="ca-ES" sz="2400" b="1" dirty="0" smtClean="0"/>
              <a:t> anterior por </a:t>
            </a:r>
            <a:r>
              <a:rPr lang="ca-ES" sz="2400" b="1" dirty="0" err="1" smtClean="0"/>
              <a:t>hemorragia</a:t>
            </a:r>
            <a:r>
              <a:rPr lang="ca-ES" sz="2400" b="1" dirty="0" smtClean="0"/>
              <a:t> digestiva de origen </a:t>
            </a:r>
            <a:r>
              <a:rPr lang="ca-ES" sz="2400" b="1" dirty="0" err="1" smtClean="0"/>
              <a:t>desconocido</a:t>
            </a:r>
            <a:endParaRPr lang="ca-ES" sz="2400" b="1" dirty="0" smtClean="0"/>
          </a:p>
          <a:p>
            <a:r>
              <a:rPr lang="ca-ES" sz="2400" b="1" dirty="0" err="1" smtClean="0"/>
              <a:t>Palidez</a:t>
            </a:r>
            <a:r>
              <a:rPr lang="ca-ES" sz="2400" b="1" dirty="0" smtClean="0"/>
              <a:t> </a:t>
            </a:r>
            <a:r>
              <a:rPr lang="ca-ES" sz="2400" b="1" dirty="0" err="1" smtClean="0"/>
              <a:t>cutánea</a:t>
            </a:r>
            <a:r>
              <a:rPr lang="ca-ES" sz="2400" b="1" dirty="0" smtClean="0"/>
              <a:t> </a:t>
            </a:r>
            <a:r>
              <a:rPr lang="ca-ES" sz="2400" b="1" dirty="0" err="1" smtClean="0"/>
              <a:t>importantes</a:t>
            </a:r>
            <a:r>
              <a:rPr lang="ca-ES" sz="2400" dirty="0" smtClean="0"/>
              <a:t>. </a:t>
            </a:r>
            <a:r>
              <a:rPr lang="en-US" sz="2400" dirty="0" smtClean="0"/>
              <a:t>N</a:t>
            </a:r>
            <a:r>
              <a:rPr lang="ca-ES" sz="2400" dirty="0" smtClean="0"/>
              <a:t>o </a:t>
            </a:r>
            <a:r>
              <a:rPr lang="ca-ES" sz="2400" dirty="0" err="1" smtClean="0"/>
              <a:t>petequias</a:t>
            </a:r>
            <a:r>
              <a:rPr lang="ca-ES" sz="2400" dirty="0" smtClean="0"/>
              <a:t>. </a:t>
            </a:r>
            <a:r>
              <a:rPr lang="en-US" sz="2400" dirty="0" smtClean="0"/>
              <a:t>N</a:t>
            </a:r>
            <a:r>
              <a:rPr lang="ca-ES" sz="2400" dirty="0" smtClean="0"/>
              <a:t>o lesiones </a:t>
            </a:r>
            <a:r>
              <a:rPr lang="ca-ES" sz="2400" dirty="0" err="1" smtClean="0"/>
              <a:t>cutáneas</a:t>
            </a:r>
            <a:r>
              <a:rPr lang="ca-ES" sz="2400" dirty="0" smtClean="0"/>
              <a:t>. </a:t>
            </a:r>
            <a:r>
              <a:rPr lang="ca-ES" sz="2400" dirty="0" err="1" smtClean="0"/>
              <a:t>Relleno</a:t>
            </a:r>
            <a:r>
              <a:rPr lang="ca-ES" sz="2400" dirty="0" smtClean="0"/>
              <a:t> </a:t>
            </a:r>
            <a:r>
              <a:rPr lang="ca-ES" sz="2400" dirty="0" err="1" smtClean="0"/>
              <a:t>capilar</a:t>
            </a:r>
            <a:r>
              <a:rPr lang="ca-ES" sz="2400" dirty="0" smtClean="0"/>
              <a:t> </a:t>
            </a:r>
            <a:r>
              <a:rPr lang="ca-ES" sz="2400" dirty="0" err="1" smtClean="0"/>
              <a:t>menos</a:t>
            </a:r>
            <a:r>
              <a:rPr lang="ca-ES" sz="2400" dirty="0" smtClean="0"/>
              <a:t> de 2seg.</a:t>
            </a:r>
          </a:p>
          <a:p>
            <a:r>
              <a:rPr lang="ca-ES" sz="2400" dirty="0" err="1" smtClean="0"/>
              <a:t>Respiración</a:t>
            </a:r>
            <a:r>
              <a:rPr lang="ca-ES" sz="2400" dirty="0" smtClean="0"/>
              <a:t> </a:t>
            </a:r>
            <a:r>
              <a:rPr lang="ca-ES" sz="2400" b="1" dirty="0" err="1" smtClean="0"/>
              <a:t>sin</a:t>
            </a:r>
            <a:r>
              <a:rPr lang="ca-ES" sz="2400" b="1" dirty="0" smtClean="0"/>
              <a:t> </a:t>
            </a:r>
            <a:r>
              <a:rPr lang="ca-ES" sz="2400" b="1" dirty="0" err="1" smtClean="0"/>
              <a:t>signos</a:t>
            </a:r>
            <a:r>
              <a:rPr lang="ca-ES" sz="2400" b="1" dirty="0" smtClean="0"/>
              <a:t> de </a:t>
            </a:r>
            <a:r>
              <a:rPr lang="ca-ES" sz="2400" b="1" dirty="0" err="1" smtClean="0"/>
              <a:t>distres</a:t>
            </a:r>
            <a:r>
              <a:rPr lang="ca-ES" sz="2400" b="1" dirty="0" smtClean="0"/>
              <a:t> </a:t>
            </a:r>
            <a:r>
              <a:rPr lang="ca-ES" sz="2400" b="1" dirty="0" err="1" smtClean="0"/>
              <a:t>respiratorio</a:t>
            </a:r>
            <a:r>
              <a:rPr lang="ca-ES" sz="2400" b="1" dirty="0" smtClean="0"/>
              <a:t>.</a:t>
            </a:r>
            <a:endParaRPr lang="ca-ES" sz="2400" b="1" dirty="0"/>
          </a:p>
          <a:p>
            <a:r>
              <a:rPr lang="ca-ES" sz="2400" b="1" dirty="0" smtClean="0"/>
              <a:t>Abdomen blando </a:t>
            </a:r>
            <a:r>
              <a:rPr lang="ca-ES" sz="2400" b="1" dirty="0" err="1" smtClean="0"/>
              <a:t>y</a:t>
            </a:r>
            <a:r>
              <a:rPr lang="ca-ES" sz="2400" b="1" dirty="0" smtClean="0"/>
              <a:t> </a:t>
            </a:r>
            <a:r>
              <a:rPr lang="ca-ES" sz="2400" b="1" dirty="0" err="1" smtClean="0"/>
              <a:t>depresible</a:t>
            </a:r>
            <a:r>
              <a:rPr lang="ca-ES" sz="2400" dirty="0" smtClean="0"/>
              <a:t>, no dolor a la </a:t>
            </a:r>
            <a:r>
              <a:rPr lang="ca-ES" sz="2400" dirty="0" err="1" smtClean="0"/>
              <a:t>palpación</a:t>
            </a:r>
            <a:r>
              <a:rPr lang="ca-ES" sz="2400" dirty="0" smtClean="0"/>
              <a:t>. </a:t>
            </a:r>
          </a:p>
          <a:p>
            <a:r>
              <a:rPr lang="ca-ES" sz="2400" dirty="0" err="1" smtClean="0"/>
              <a:t>Neurológico</a:t>
            </a:r>
            <a:r>
              <a:rPr lang="ca-ES" sz="2400" dirty="0" smtClean="0"/>
              <a:t>: </a:t>
            </a:r>
            <a:r>
              <a:rPr lang="ca-ES" sz="2400" b="1" dirty="0" err="1" smtClean="0"/>
              <a:t>tranquilo</a:t>
            </a:r>
            <a:r>
              <a:rPr lang="ca-ES" sz="2400" dirty="0" smtClean="0"/>
              <a:t>, </a:t>
            </a:r>
            <a:r>
              <a:rPr lang="ca-ES" sz="2400" b="1" dirty="0" err="1" smtClean="0"/>
              <a:t>pupilas</a:t>
            </a:r>
            <a:r>
              <a:rPr lang="ca-ES" sz="2400" b="1" dirty="0" smtClean="0"/>
              <a:t> </a:t>
            </a:r>
            <a:r>
              <a:rPr lang="ca-ES" sz="2400" b="1" dirty="0" err="1" smtClean="0"/>
              <a:t>reactivas</a:t>
            </a:r>
            <a:r>
              <a:rPr lang="ca-ES" sz="2400" b="1" dirty="0" smtClean="0"/>
              <a:t>,. No dolor</a:t>
            </a:r>
            <a:r>
              <a:rPr lang="ca-ES" sz="2400" dirty="0" smtClean="0"/>
              <a:t>.</a:t>
            </a:r>
          </a:p>
          <a:p>
            <a:endParaRPr lang="ca-ES" dirty="0" smtClean="0"/>
          </a:p>
        </p:txBody>
      </p:sp>
    </p:spTree>
    <p:extLst>
      <p:ext uri="{BB962C8B-B14F-4D97-AF65-F5344CB8AC3E}">
        <p14:creationId xmlns:p14="http://schemas.microsoft.com/office/powerpoint/2010/main" val="3996756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93042"/>
            <a:ext cx="6508377" cy="608469"/>
          </a:xfrm>
        </p:spPr>
        <p:txBody>
          <a:bodyPr/>
          <a:lstStyle/>
          <a:p>
            <a:r>
              <a:rPr lang="ca-ES" sz="3200" dirty="0" smtClean="0"/>
              <a:t>VALORACION DE ENFERMERÍA</a:t>
            </a:r>
            <a:endParaRPr lang="ca-E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0670" y="934162"/>
            <a:ext cx="838356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800" b="1" dirty="0" smtClean="0"/>
              <a:t>TOMA DE CONSTANTES:</a:t>
            </a:r>
            <a:r>
              <a:rPr lang="es-ES_tradnl" sz="1800" dirty="0" smtClean="0"/>
              <a:t> </a:t>
            </a:r>
          </a:p>
          <a:p>
            <a:pPr lvl="1"/>
            <a:r>
              <a:rPr lang="es-ES_tradnl" dirty="0" smtClean="0"/>
              <a:t>TA: 101/66  Saturación: 100%  FC: 140lpm  </a:t>
            </a:r>
          </a:p>
          <a:p>
            <a:pPr lvl="1"/>
            <a:r>
              <a:rPr lang="es-ES_tradnl" dirty="0" smtClean="0"/>
              <a:t>Pulsos periféricos: presentes  Relleno capilar:&lt; 2seg </a:t>
            </a:r>
          </a:p>
          <a:p>
            <a:r>
              <a:rPr lang="es-ES_tradnl" sz="1800" b="1" dirty="0" smtClean="0"/>
              <a:t>ANTECEDENTES</a:t>
            </a:r>
            <a:r>
              <a:rPr lang="es-ES_tradnl" sz="1800" dirty="0" smtClean="0"/>
              <a:t>: vacunación al día </a:t>
            </a:r>
            <a:r>
              <a:rPr lang="es-ES_tradnl" sz="1800" dirty="0" err="1" smtClean="0"/>
              <a:t>icluida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Prevenar</a:t>
            </a:r>
            <a:r>
              <a:rPr lang="es-ES_tradnl" sz="1800" dirty="0" smtClean="0"/>
              <a:t> 13 y Varicela, no RAM ni intolerancias. Ingresó en UCI hace </a:t>
            </a:r>
            <a:r>
              <a:rPr lang="es-ES_tradnl" sz="1800" dirty="0"/>
              <a:t>2</a:t>
            </a:r>
            <a:r>
              <a:rPr lang="es-ES_tradnl" sz="1800" dirty="0" smtClean="0"/>
              <a:t> semanas por shock hipovolémico secundario a hemorragia digestiva donde precisó varias cargas de volumen y </a:t>
            </a:r>
            <a:r>
              <a:rPr lang="es-ES_tradnl" sz="1800" dirty="0" err="1" smtClean="0"/>
              <a:t>tto</a:t>
            </a:r>
            <a:r>
              <a:rPr lang="es-ES_tradnl" sz="1800" dirty="0" smtClean="0"/>
              <a:t> con drogas </a:t>
            </a:r>
            <a:r>
              <a:rPr lang="es-ES_tradnl" sz="1800" dirty="0" err="1" smtClean="0"/>
              <a:t>vasoactivas</a:t>
            </a:r>
            <a:r>
              <a:rPr lang="es-ES_tradnl" sz="1800" dirty="0" smtClean="0"/>
              <a:t>. Finalmente se le da el alta sin saber origen físico de la hemorragia a pesar de haber realizado endoscopias y biopsias, varias analíticas, hemocultivos y coprocultivos, ecografías abdominales, todos los estudios negativos.</a:t>
            </a:r>
          </a:p>
          <a:p>
            <a:r>
              <a:rPr lang="es-ES_tradnl" sz="1800" b="1" dirty="0" smtClean="0"/>
              <a:t>Respiración normal, </a:t>
            </a:r>
            <a:r>
              <a:rPr lang="es-ES_tradnl" sz="1800" b="1" dirty="0" err="1" smtClean="0"/>
              <a:t>mobilitat</a:t>
            </a:r>
            <a:r>
              <a:rPr lang="es-ES_tradnl" sz="1800" b="1" dirty="0" smtClean="0"/>
              <a:t> normal, conducta tranquilo, estado cognitivo orientado y consciente, no dolor.</a:t>
            </a:r>
          </a:p>
          <a:p>
            <a:r>
              <a:rPr lang="es-ES_tradnl" sz="1800" b="1" dirty="0" smtClean="0"/>
              <a:t>Piel y mucosas pálidas</a:t>
            </a:r>
            <a:r>
              <a:rPr lang="es-ES_tradnl" sz="1800" dirty="0" smtClean="0"/>
              <a:t>, relleno capilar menos 2seg</a:t>
            </a:r>
          </a:p>
          <a:p>
            <a:r>
              <a:rPr lang="es-ES_tradnl" sz="1800" b="1" dirty="0" smtClean="0"/>
              <a:t>Eliminación: vómitos y diarreas con sangre</a:t>
            </a:r>
          </a:p>
          <a:p>
            <a:r>
              <a:rPr lang="es-ES_tradnl" sz="1800" b="1" dirty="0" smtClean="0"/>
              <a:t>Nutrición alterada por náuseas</a:t>
            </a:r>
            <a:r>
              <a:rPr lang="es-ES_tradnl" dirty="0" smtClean="0"/>
              <a:t>.</a:t>
            </a:r>
          </a:p>
          <a:p>
            <a:endParaRPr lang="es-ES_tradnl" sz="1600" dirty="0" smtClean="0"/>
          </a:p>
        </p:txBody>
      </p:sp>
    </p:spTree>
    <p:extLst>
      <p:ext uri="{BB962C8B-B14F-4D97-AF65-F5344CB8AC3E}">
        <p14:creationId xmlns:p14="http://schemas.microsoft.com/office/powerpoint/2010/main" val="1437252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93042"/>
            <a:ext cx="7388352" cy="608469"/>
          </a:xfrm>
        </p:spPr>
        <p:txBody>
          <a:bodyPr/>
          <a:lstStyle/>
          <a:p>
            <a:r>
              <a:rPr lang="ca-ES" sz="3200" dirty="0" smtClean="0"/>
              <a:t/>
            </a:r>
            <a:br>
              <a:rPr lang="ca-ES" sz="3200" dirty="0" smtClean="0"/>
            </a:br>
            <a:r>
              <a:rPr lang="ca-ES" sz="3200" dirty="0" smtClean="0"/>
              <a:t>CONTEXTO DE ENFERMEDAD</a:t>
            </a:r>
            <a:endParaRPr lang="ca-E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44220" y="1155889"/>
            <a:ext cx="3779140" cy="5291038"/>
          </a:xfrm>
        </p:spPr>
        <p:txBody>
          <a:bodyPr>
            <a:normAutofit lnSpcReduction="10000"/>
          </a:bodyPr>
          <a:lstStyle/>
          <a:p>
            <a:r>
              <a:rPr lang="ca-ES" dirty="0" smtClean="0"/>
              <a:t> </a:t>
            </a:r>
            <a:r>
              <a:rPr lang="ca-ES" b="1" dirty="0" smtClean="0">
                <a:solidFill>
                  <a:srgbClr val="000000"/>
                </a:solidFill>
              </a:rPr>
              <a:t>SHOCK HIPOCOLÉMICO</a:t>
            </a:r>
            <a:r>
              <a:rPr lang="ca-ES" dirty="0" smtClean="0"/>
              <a:t>: </a:t>
            </a:r>
            <a:r>
              <a:rPr lang="es-ES_tradnl" dirty="0"/>
              <a:t>pérdida grave de sangre y líquido hace que el corazón sea incapaz de bombear suficiente sangre al cuerpo </a:t>
            </a:r>
            <a:endParaRPr lang="ca-ES" dirty="0">
              <a:solidFill>
                <a:schemeClr val="tx1"/>
              </a:solidFill>
            </a:endParaRPr>
          </a:p>
          <a:p>
            <a:pPr lvl="1"/>
            <a:r>
              <a:rPr lang="ca-ES" b="1" dirty="0" err="1" smtClean="0">
                <a:solidFill>
                  <a:schemeClr val="tx1"/>
                </a:solidFill>
              </a:rPr>
              <a:t>Síntomas</a:t>
            </a:r>
            <a:endParaRPr lang="ca-ES" b="1" dirty="0" smtClean="0">
              <a:solidFill>
                <a:schemeClr val="tx1"/>
              </a:solidFill>
            </a:endParaRPr>
          </a:p>
          <a:p>
            <a:pPr lvl="2"/>
            <a:r>
              <a:rPr lang="ca-ES" dirty="0" err="1" smtClean="0">
                <a:solidFill>
                  <a:schemeClr val="tx1"/>
                </a:solidFill>
              </a:rPr>
              <a:t>Ansiedad</a:t>
            </a:r>
            <a:r>
              <a:rPr lang="ca-ES" dirty="0" smtClean="0">
                <a:solidFill>
                  <a:schemeClr val="tx1"/>
                </a:solidFill>
              </a:rPr>
              <a:t> o </a:t>
            </a:r>
            <a:r>
              <a:rPr lang="ca-ES" dirty="0" err="1" smtClean="0">
                <a:solidFill>
                  <a:schemeClr val="tx1"/>
                </a:solidFill>
              </a:rPr>
              <a:t>agitación</a:t>
            </a:r>
            <a:r>
              <a:rPr lang="ca-ES" dirty="0" smtClean="0">
                <a:solidFill>
                  <a:schemeClr val="tx1"/>
                </a:solidFill>
              </a:rPr>
              <a:t>, </a:t>
            </a:r>
            <a:r>
              <a:rPr lang="ca-ES" dirty="0" err="1" smtClean="0">
                <a:solidFill>
                  <a:schemeClr val="tx1"/>
                </a:solidFill>
              </a:rPr>
              <a:t>confusión</a:t>
            </a:r>
            <a:r>
              <a:rPr lang="ca-ES" dirty="0" smtClean="0">
                <a:solidFill>
                  <a:schemeClr val="tx1"/>
                </a:solidFill>
              </a:rPr>
              <a:t>, </a:t>
            </a:r>
            <a:r>
              <a:rPr lang="ca-ES" dirty="0" err="1" smtClean="0">
                <a:solidFill>
                  <a:schemeClr val="tx1"/>
                </a:solidFill>
              </a:rPr>
              <a:t>perdida</a:t>
            </a:r>
            <a:r>
              <a:rPr lang="ca-ES" dirty="0" smtClean="0">
                <a:solidFill>
                  <a:schemeClr val="tx1"/>
                </a:solidFill>
              </a:rPr>
              <a:t> de </a:t>
            </a:r>
            <a:r>
              <a:rPr lang="ca-ES" dirty="0" err="1" smtClean="0">
                <a:solidFill>
                  <a:schemeClr val="tx1"/>
                </a:solidFill>
              </a:rPr>
              <a:t>conocimiento</a:t>
            </a:r>
            <a:r>
              <a:rPr lang="ca-ES" dirty="0" smtClean="0">
                <a:solidFill>
                  <a:schemeClr val="tx1"/>
                </a:solidFill>
              </a:rPr>
              <a:t> (fases </a:t>
            </a:r>
            <a:r>
              <a:rPr lang="ca-ES" dirty="0" err="1" smtClean="0">
                <a:solidFill>
                  <a:schemeClr val="tx1"/>
                </a:solidFill>
              </a:rPr>
              <a:t>avanzadas</a:t>
            </a:r>
            <a:r>
              <a:rPr lang="ca-ES" dirty="0" smtClean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ca-ES" dirty="0" err="1" smtClean="0">
                <a:solidFill>
                  <a:schemeClr val="tx1"/>
                </a:solidFill>
              </a:rPr>
              <a:t>Disminución</a:t>
            </a:r>
            <a:r>
              <a:rPr lang="ca-ES" dirty="0" smtClean="0">
                <a:solidFill>
                  <a:schemeClr val="tx1"/>
                </a:solidFill>
              </a:rPr>
              <a:t> de </a:t>
            </a:r>
            <a:r>
              <a:rPr lang="ca-ES" dirty="0" err="1" smtClean="0">
                <a:solidFill>
                  <a:schemeClr val="tx1"/>
                </a:solidFill>
              </a:rPr>
              <a:t>volumen</a:t>
            </a:r>
            <a:r>
              <a:rPr lang="ca-ES" dirty="0" smtClean="0">
                <a:solidFill>
                  <a:schemeClr val="tx1"/>
                </a:solidFill>
              </a:rPr>
              <a:t> de orina (fases </a:t>
            </a:r>
            <a:r>
              <a:rPr lang="ca-ES" dirty="0" err="1" smtClean="0">
                <a:solidFill>
                  <a:schemeClr val="tx1"/>
                </a:solidFill>
              </a:rPr>
              <a:t>avanzadas</a:t>
            </a:r>
            <a:r>
              <a:rPr lang="ca-ES" dirty="0" smtClean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ca-ES" dirty="0" err="1" smtClean="0">
                <a:solidFill>
                  <a:schemeClr val="tx1"/>
                </a:solidFill>
              </a:rPr>
              <a:t>Debilidad</a:t>
            </a:r>
            <a:endParaRPr lang="ca-ES" dirty="0" smtClean="0">
              <a:solidFill>
                <a:schemeClr val="tx1"/>
              </a:solidFill>
            </a:endParaRPr>
          </a:p>
          <a:p>
            <a:pPr lvl="2"/>
            <a:r>
              <a:rPr lang="ca-ES" dirty="0" err="1" smtClean="0">
                <a:solidFill>
                  <a:schemeClr val="tx1"/>
                </a:solidFill>
              </a:rPr>
              <a:t>Palidez</a:t>
            </a:r>
            <a:r>
              <a:rPr lang="ca-ES" dirty="0" smtClean="0">
                <a:solidFill>
                  <a:schemeClr val="tx1"/>
                </a:solidFill>
              </a:rPr>
              <a:t> de </a:t>
            </a:r>
            <a:r>
              <a:rPr lang="ca-ES" dirty="0" err="1" smtClean="0">
                <a:solidFill>
                  <a:schemeClr val="tx1"/>
                </a:solidFill>
              </a:rPr>
              <a:t>mucosas</a:t>
            </a:r>
            <a:r>
              <a:rPr lang="ca-ES" dirty="0" smtClean="0">
                <a:solidFill>
                  <a:schemeClr val="tx1"/>
                </a:solidFill>
              </a:rPr>
              <a:t>, </a:t>
            </a:r>
            <a:r>
              <a:rPr lang="ca-ES" dirty="0" err="1" smtClean="0">
                <a:solidFill>
                  <a:schemeClr val="tx1"/>
                </a:solidFill>
              </a:rPr>
              <a:t>piel</a:t>
            </a:r>
            <a:r>
              <a:rPr lang="ca-ES" dirty="0" smtClean="0">
                <a:solidFill>
                  <a:schemeClr val="tx1"/>
                </a:solidFill>
              </a:rPr>
              <a:t> </a:t>
            </a:r>
            <a:r>
              <a:rPr lang="ca-ES" dirty="0" err="1" smtClean="0">
                <a:solidFill>
                  <a:schemeClr val="tx1"/>
                </a:solidFill>
              </a:rPr>
              <a:t>fría</a:t>
            </a:r>
            <a:r>
              <a:rPr lang="ca-ES" dirty="0" smtClean="0">
                <a:solidFill>
                  <a:schemeClr val="tx1"/>
                </a:solidFill>
              </a:rPr>
              <a:t> </a:t>
            </a:r>
            <a:r>
              <a:rPr lang="ca-ES" dirty="0" err="1" smtClean="0">
                <a:solidFill>
                  <a:schemeClr val="tx1"/>
                </a:solidFill>
              </a:rPr>
              <a:t>y</a:t>
            </a:r>
            <a:r>
              <a:rPr lang="ca-ES" dirty="0" smtClean="0">
                <a:solidFill>
                  <a:schemeClr val="tx1"/>
                </a:solidFill>
              </a:rPr>
              <a:t> </a:t>
            </a:r>
            <a:r>
              <a:rPr lang="ca-ES" dirty="0" err="1" smtClean="0">
                <a:solidFill>
                  <a:schemeClr val="tx1"/>
                </a:solidFill>
              </a:rPr>
              <a:t>húmeda</a:t>
            </a:r>
            <a:r>
              <a:rPr lang="ca-ES" dirty="0" smtClean="0">
                <a:solidFill>
                  <a:schemeClr val="tx1"/>
                </a:solidFill>
              </a:rPr>
              <a:t> (inicial)</a:t>
            </a:r>
          </a:p>
          <a:p>
            <a:pPr lvl="2"/>
            <a:r>
              <a:rPr lang="ca-ES" dirty="0" err="1" smtClean="0">
                <a:solidFill>
                  <a:schemeClr val="tx1"/>
                </a:solidFill>
              </a:rPr>
              <a:t>Respiración</a:t>
            </a:r>
            <a:r>
              <a:rPr lang="ca-ES" dirty="0" smtClean="0">
                <a:solidFill>
                  <a:schemeClr val="tx1"/>
                </a:solidFill>
              </a:rPr>
              <a:t> </a:t>
            </a:r>
            <a:r>
              <a:rPr lang="ca-ES" dirty="0" err="1" smtClean="0">
                <a:solidFill>
                  <a:schemeClr val="tx1"/>
                </a:solidFill>
              </a:rPr>
              <a:t>rápida</a:t>
            </a:r>
            <a:r>
              <a:rPr lang="ca-ES" dirty="0" smtClean="0">
                <a:solidFill>
                  <a:schemeClr val="tx1"/>
                </a:solidFill>
              </a:rPr>
              <a:t> (inicial)</a:t>
            </a:r>
            <a:endParaRPr lang="ca-ES" dirty="0">
              <a:solidFill>
                <a:schemeClr val="tx1"/>
              </a:solidFill>
            </a:endParaRPr>
          </a:p>
          <a:p>
            <a:pPr marL="685800" lvl="3" indent="0">
              <a:buNone/>
            </a:pPr>
            <a:endParaRPr lang="ca-ES" dirty="0" smtClean="0">
              <a:solidFill>
                <a:schemeClr val="tx1"/>
              </a:solidFill>
            </a:endParaRPr>
          </a:p>
          <a:p>
            <a:pPr marL="457200" lvl="2" indent="0">
              <a:buNone/>
            </a:pPr>
            <a:endParaRPr lang="ca-ES" dirty="0" smtClean="0">
              <a:solidFill>
                <a:schemeClr val="tx1"/>
              </a:solidFill>
            </a:endParaRPr>
          </a:p>
          <a:p>
            <a:pPr lvl="2"/>
            <a:endParaRPr lang="ca-E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023360" y="972737"/>
            <a:ext cx="4170617" cy="3506328"/>
          </a:xfrm>
        </p:spPr>
        <p:txBody>
          <a:bodyPr/>
          <a:lstStyle/>
          <a:p>
            <a:pPr marL="342900" indent="-342900" algn="l">
              <a:buFont typeface="Wingdings" charset="2"/>
              <a:buChar char="§"/>
            </a:pPr>
            <a:r>
              <a:rPr lang="ca-ES" dirty="0" smtClean="0">
                <a:solidFill>
                  <a:srgbClr val="000000"/>
                </a:solidFill>
              </a:rPr>
              <a:t>HEMORRAGIA DIGESTIVA</a:t>
            </a:r>
          </a:p>
          <a:p>
            <a:pPr marL="800100" lvl="1" indent="-342900">
              <a:buFont typeface="Wingdings" charset="2"/>
              <a:buChar char="§"/>
            </a:pPr>
            <a:r>
              <a:rPr lang="ca-ES" sz="1800" b="0" dirty="0" smtClean="0">
                <a:solidFill>
                  <a:srgbClr val="000000"/>
                </a:solidFill>
              </a:rPr>
              <a:t>Melena: </a:t>
            </a:r>
            <a:r>
              <a:rPr lang="ca-ES" sz="1800" b="0" dirty="0" err="1" smtClean="0">
                <a:solidFill>
                  <a:srgbClr val="000000"/>
                </a:solidFill>
              </a:rPr>
              <a:t>heces</a:t>
            </a:r>
            <a:r>
              <a:rPr lang="ca-ES" sz="1800" b="0" dirty="0" smtClean="0">
                <a:solidFill>
                  <a:srgbClr val="000000"/>
                </a:solidFill>
              </a:rPr>
              <a:t> </a:t>
            </a:r>
            <a:r>
              <a:rPr lang="es-ES_tradnl" sz="1800" b="0" dirty="0" smtClean="0">
                <a:solidFill>
                  <a:srgbClr val="000000"/>
                </a:solidFill>
              </a:rPr>
              <a:t>negras</a:t>
            </a:r>
            <a:r>
              <a:rPr lang="es-ES_tradnl" sz="1800" b="0" dirty="0">
                <a:solidFill>
                  <a:srgbClr val="000000"/>
                </a:solidFill>
              </a:rPr>
              <a:t>, viscosas y malolientes debido a la presencia de </a:t>
            </a:r>
            <a:r>
              <a:rPr lang="es-ES_tradnl" sz="1800" b="0" dirty="0" smtClean="0">
                <a:solidFill>
                  <a:srgbClr val="000000"/>
                </a:solidFill>
              </a:rPr>
              <a:t>sangre degradada </a:t>
            </a:r>
            <a:r>
              <a:rPr lang="es-ES_tradnl" sz="1800" b="0" dirty="0">
                <a:solidFill>
                  <a:srgbClr val="000000"/>
                </a:solidFill>
              </a:rPr>
              <a:t>proveniente del tubo digestivo </a:t>
            </a:r>
            <a:r>
              <a:rPr lang="es-ES_tradnl" sz="1800" b="0" dirty="0" smtClean="0">
                <a:solidFill>
                  <a:srgbClr val="000000"/>
                </a:solidFill>
              </a:rPr>
              <a:t>superior, alquitranadas.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s-ES_tradnl" sz="1800" b="0" dirty="0" smtClean="0">
                <a:solidFill>
                  <a:srgbClr val="000000"/>
                </a:solidFill>
              </a:rPr>
              <a:t>Hematemesis: posos de café, </a:t>
            </a:r>
            <a:r>
              <a:rPr lang="es-ES_tradnl" sz="1800" b="0" dirty="0" smtClean="0">
                <a:solidFill>
                  <a:srgbClr val="000000"/>
                </a:solidFill>
              </a:rPr>
              <a:t>co</a:t>
            </a:r>
            <a:r>
              <a:rPr lang="es-ES_tradnl" sz="1800" b="0" dirty="0" smtClean="0">
                <a:solidFill>
                  <a:srgbClr val="000000"/>
                </a:solidFill>
              </a:rPr>
              <a:t>á</a:t>
            </a:r>
            <a:r>
              <a:rPr lang="es-ES_tradnl" sz="1800" b="0" dirty="0" smtClean="0">
                <a:solidFill>
                  <a:srgbClr val="000000"/>
                </a:solidFill>
              </a:rPr>
              <a:t>gulos </a:t>
            </a:r>
            <a:r>
              <a:rPr lang="es-ES_tradnl" sz="1800" b="0" dirty="0" smtClean="0">
                <a:solidFill>
                  <a:srgbClr val="000000"/>
                </a:solidFill>
              </a:rPr>
              <a:t>sangre</a:t>
            </a:r>
            <a:endParaRPr lang="es-ES_tradnl" sz="1800" b="0" dirty="0">
              <a:solidFill>
                <a:srgbClr val="000000"/>
              </a:solidFill>
            </a:endParaRPr>
          </a:p>
          <a:p>
            <a:pPr marL="800100" lvl="1" indent="-342900">
              <a:buFont typeface="Wingdings" charset="2"/>
              <a:buChar char="§"/>
            </a:pPr>
            <a:endParaRPr lang="ca-ES" dirty="0">
              <a:solidFill>
                <a:srgbClr val="000000"/>
              </a:solidFill>
            </a:endParaRPr>
          </a:p>
        </p:txBody>
      </p:sp>
      <p:pic>
        <p:nvPicPr>
          <p:cNvPr id="6" name="Content Placeholder 5" descr="Captura de pantalla 2013-01-29 a la(s) 22.15.22.pn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436" b="-27436"/>
          <a:stretch>
            <a:fillRect/>
          </a:stretch>
        </p:blipFill>
        <p:spPr>
          <a:xfrm>
            <a:off x="4589245" y="3568351"/>
            <a:ext cx="4381766" cy="3757702"/>
          </a:xfrm>
        </p:spPr>
      </p:pic>
    </p:spTree>
    <p:extLst>
      <p:ext uri="{BB962C8B-B14F-4D97-AF65-F5344CB8AC3E}">
        <p14:creationId xmlns:p14="http://schemas.microsoft.com/office/powerpoint/2010/main" val="235730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199" y="618650"/>
            <a:ext cx="6508377" cy="722430"/>
          </a:xfrm>
        </p:spPr>
        <p:txBody>
          <a:bodyPr/>
          <a:lstStyle/>
          <a:p>
            <a:r>
              <a:rPr lang="ca-ES" dirty="0" smtClean="0"/>
              <a:t>CONTEXTO DE ENFERMEDAD</a:t>
            </a:r>
            <a:endParaRPr lang="ca-ES" dirty="0"/>
          </a:p>
        </p:txBody>
      </p:sp>
      <p:pic>
        <p:nvPicPr>
          <p:cNvPr id="9" name="Content Placeholder 8" descr="Captura de pantalla 2013-01-28 a la(s) 21.23.2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157" b="-17157"/>
          <a:stretch>
            <a:fillRect/>
          </a:stretch>
        </p:blipFill>
        <p:spPr>
          <a:xfrm>
            <a:off x="294389" y="1318687"/>
            <a:ext cx="7976528" cy="5388719"/>
          </a:xfrm>
        </p:spPr>
      </p:pic>
    </p:spTree>
    <p:extLst>
      <p:ext uri="{BB962C8B-B14F-4D97-AF65-F5344CB8AC3E}">
        <p14:creationId xmlns:p14="http://schemas.microsoft.com/office/powerpoint/2010/main" val="121087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93" y="181794"/>
            <a:ext cx="7066095" cy="1143000"/>
          </a:xfrm>
        </p:spPr>
        <p:txBody>
          <a:bodyPr/>
          <a:lstStyle/>
          <a:p>
            <a:r>
              <a:rPr lang="ca-ES" sz="3200" dirty="0" smtClean="0"/>
              <a:t>PRUEBAS REALIZADAS Y </a:t>
            </a:r>
            <a:br>
              <a:rPr lang="ca-ES" sz="3200" dirty="0" smtClean="0"/>
            </a:br>
            <a:r>
              <a:rPr lang="ca-ES" sz="3200" dirty="0" smtClean="0"/>
              <a:t>CUIDADOS ENFERMEROS</a:t>
            </a:r>
            <a:endParaRPr lang="ca-E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969" y="1790810"/>
            <a:ext cx="8661667" cy="4981717"/>
          </a:xfrm>
        </p:spPr>
        <p:txBody>
          <a:bodyPr>
            <a:normAutofit fontScale="92500" lnSpcReduction="10000"/>
          </a:bodyPr>
          <a:lstStyle/>
          <a:p>
            <a:r>
              <a:rPr lang="ca-ES" b="1" dirty="0" smtClean="0"/>
              <a:t>MONITORIZACIÓN</a:t>
            </a:r>
            <a:r>
              <a:rPr lang="ca-ES" dirty="0" smtClean="0"/>
              <a:t>: Toma de </a:t>
            </a:r>
            <a:r>
              <a:rPr lang="ca-ES" dirty="0" err="1" smtClean="0"/>
              <a:t>constantes</a:t>
            </a:r>
            <a:r>
              <a:rPr lang="ca-ES" dirty="0" smtClean="0"/>
              <a:t> cada 10 min</a:t>
            </a:r>
          </a:p>
          <a:p>
            <a:pPr lvl="1"/>
            <a:r>
              <a:rPr lang="ca-ES" dirty="0" smtClean="0"/>
              <a:t>TA, Temperatura, </a:t>
            </a:r>
            <a:r>
              <a:rPr lang="ca-ES" dirty="0" err="1" smtClean="0"/>
              <a:t>Saturación</a:t>
            </a:r>
            <a:r>
              <a:rPr lang="ca-ES" dirty="0" smtClean="0"/>
              <a:t>, FR, FC, GLASGOW, valorar </a:t>
            </a:r>
            <a:r>
              <a:rPr lang="ca-ES" dirty="0" err="1" smtClean="0"/>
              <a:t>mucosas</a:t>
            </a:r>
            <a:r>
              <a:rPr lang="ca-ES" dirty="0"/>
              <a:t> </a:t>
            </a:r>
            <a:r>
              <a:rPr lang="ca-ES" dirty="0" err="1" smtClean="0"/>
              <a:t>y</a:t>
            </a:r>
            <a:r>
              <a:rPr lang="ca-ES" dirty="0" smtClean="0"/>
              <a:t> </a:t>
            </a:r>
            <a:r>
              <a:rPr lang="ca-ES" dirty="0" err="1" smtClean="0"/>
              <a:t>estado</a:t>
            </a:r>
            <a:r>
              <a:rPr lang="ca-ES" dirty="0" smtClean="0"/>
              <a:t> general del </a:t>
            </a:r>
            <a:r>
              <a:rPr lang="ca-ES" dirty="0" err="1" smtClean="0"/>
              <a:t>niño</a:t>
            </a:r>
            <a:r>
              <a:rPr lang="ca-ES" dirty="0" smtClean="0"/>
              <a:t>.</a:t>
            </a:r>
          </a:p>
          <a:p>
            <a:r>
              <a:rPr lang="ca-ES" b="1" dirty="0" smtClean="0"/>
              <a:t>ACCESOS VASCULARES PERIFÉRICOS Y REPOSICIÓN DE VOLÚMENES: </a:t>
            </a:r>
            <a:r>
              <a:rPr lang="ca-ES" dirty="0" smtClean="0"/>
              <a:t>2 </a:t>
            </a:r>
            <a:r>
              <a:rPr lang="ca-ES" dirty="0" err="1" smtClean="0"/>
              <a:t>vias</a:t>
            </a:r>
            <a:r>
              <a:rPr lang="ca-ES" dirty="0" smtClean="0"/>
              <a:t> </a:t>
            </a:r>
            <a:r>
              <a:rPr lang="ca-ES" dirty="0" err="1" smtClean="0"/>
              <a:t>periféricas</a:t>
            </a:r>
            <a:r>
              <a:rPr lang="ca-ES" dirty="0" smtClean="0"/>
              <a:t> del nº24 (</a:t>
            </a:r>
            <a:r>
              <a:rPr lang="ca-ES" dirty="0" err="1" smtClean="0"/>
              <a:t>pie</a:t>
            </a:r>
            <a:r>
              <a:rPr lang="ca-ES" dirty="0" smtClean="0"/>
              <a:t> </a:t>
            </a:r>
            <a:r>
              <a:rPr lang="ca-ES" dirty="0" err="1" smtClean="0"/>
              <a:t>dcho</a:t>
            </a:r>
            <a:r>
              <a:rPr lang="ca-ES" dirty="0" smtClean="0"/>
              <a:t>) nº22 (mano </a:t>
            </a:r>
            <a:r>
              <a:rPr lang="ca-ES" dirty="0" err="1" smtClean="0"/>
              <a:t>dcha</a:t>
            </a:r>
            <a:r>
              <a:rPr lang="ca-ES" dirty="0" smtClean="0"/>
              <a:t>)</a:t>
            </a:r>
          </a:p>
          <a:p>
            <a:r>
              <a:rPr lang="ca-ES" b="1" dirty="0" smtClean="0"/>
              <a:t>OXIGENOTERAPIA:</a:t>
            </a:r>
            <a:r>
              <a:rPr lang="ca-ES" dirty="0" smtClean="0"/>
              <a:t> </a:t>
            </a:r>
            <a:r>
              <a:rPr lang="ca-ES" dirty="0" err="1" smtClean="0"/>
              <a:t>gafas</a:t>
            </a:r>
            <a:r>
              <a:rPr lang="ca-ES" dirty="0" smtClean="0"/>
              <a:t> </a:t>
            </a:r>
            <a:r>
              <a:rPr lang="ca-ES" dirty="0" err="1" smtClean="0"/>
              <a:t>nasales</a:t>
            </a:r>
            <a:r>
              <a:rPr lang="ca-ES" dirty="0" smtClean="0"/>
              <a:t> a 1litro</a:t>
            </a:r>
          </a:p>
          <a:p>
            <a:r>
              <a:rPr lang="ca-ES" b="1" dirty="0" smtClean="0"/>
              <a:t>REALIZACIÓN DE ANALÍTICAS</a:t>
            </a:r>
            <a:r>
              <a:rPr lang="ca-ES" dirty="0" smtClean="0"/>
              <a:t>: hemograma, bioquímica, </a:t>
            </a:r>
            <a:r>
              <a:rPr lang="ca-ES" dirty="0" err="1" smtClean="0"/>
              <a:t>coagulación</a:t>
            </a:r>
            <a:r>
              <a:rPr lang="ca-ES" dirty="0" smtClean="0"/>
              <a:t>, </a:t>
            </a:r>
            <a:r>
              <a:rPr lang="ca-ES" dirty="0" err="1" smtClean="0"/>
              <a:t>pruebas</a:t>
            </a:r>
            <a:r>
              <a:rPr lang="ca-ES" dirty="0" smtClean="0"/>
              <a:t> </a:t>
            </a:r>
            <a:r>
              <a:rPr lang="ca-ES" dirty="0" err="1" smtClean="0"/>
              <a:t>cruzadas</a:t>
            </a:r>
            <a:r>
              <a:rPr lang="ca-ES" dirty="0"/>
              <a:t>,</a:t>
            </a:r>
            <a:r>
              <a:rPr lang="ca-ES" dirty="0" smtClean="0"/>
              <a:t> </a:t>
            </a:r>
            <a:r>
              <a:rPr lang="ca-ES" dirty="0" err="1" smtClean="0"/>
              <a:t>gasometría</a:t>
            </a:r>
            <a:r>
              <a:rPr lang="ca-ES" dirty="0"/>
              <a:t> </a:t>
            </a:r>
            <a:r>
              <a:rPr lang="ca-ES" dirty="0" err="1" smtClean="0"/>
              <a:t>y</a:t>
            </a:r>
            <a:r>
              <a:rPr lang="ca-ES" dirty="0" smtClean="0"/>
              <a:t> </a:t>
            </a:r>
            <a:r>
              <a:rPr lang="ca-ES" dirty="0" err="1" smtClean="0"/>
              <a:t>coprocultivo</a:t>
            </a:r>
            <a:endParaRPr lang="ca-ES" dirty="0" smtClean="0"/>
          </a:p>
          <a:p>
            <a:r>
              <a:rPr lang="ca-ES" b="1" dirty="0" smtClean="0"/>
              <a:t>LOCALIZAR ORIGEN de la </a:t>
            </a:r>
            <a:r>
              <a:rPr lang="ca-ES" b="1" dirty="0" err="1" smtClean="0"/>
              <a:t>hemorragia</a:t>
            </a:r>
            <a:r>
              <a:rPr lang="ca-ES" dirty="0" smtClean="0"/>
              <a:t>: en este caso </a:t>
            </a:r>
            <a:r>
              <a:rPr lang="ca-ES" dirty="0" err="1" smtClean="0"/>
              <a:t>todas</a:t>
            </a:r>
            <a:r>
              <a:rPr lang="ca-ES" dirty="0" smtClean="0"/>
              <a:t> las </a:t>
            </a:r>
            <a:r>
              <a:rPr lang="ca-ES" dirty="0" err="1" smtClean="0"/>
              <a:t>pruebas</a:t>
            </a:r>
            <a:r>
              <a:rPr lang="ca-ES" dirty="0" smtClean="0"/>
              <a:t> </a:t>
            </a:r>
            <a:r>
              <a:rPr lang="ca-ES" dirty="0" err="1" smtClean="0"/>
              <a:t>anteriores</a:t>
            </a:r>
            <a:r>
              <a:rPr lang="ca-ES" dirty="0" smtClean="0"/>
              <a:t> </a:t>
            </a:r>
            <a:r>
              <a:rPr lang="ca-ES" dirty="0" err="1" smtClean="0"/>
              <a:t>daban</a:t>
            </a:r>
            <a:r>
              <a:rPr lang="ca-ES" dirty="0" smtClean="0"/>
              <a:t> </a:t>
            </a:r>
            <a:r>
              <a:rPr lang="ca-ES" dirty="0" err="1" smtClean="0"/>
              <a:t>negativas</a:t>
            </a:r>
            <a:r>
              <a:rPr lang="ca-ES" dirty="0" smtClean="0"/>
              <a:t>, por lo </a:t>
            </a:r>
            <a:r>
              <a:rPr lang="ca-ES" dirty="0" err="1" smtClean="0"/>
              <a:t>tanto</a:t>
            </a:r>
            <a:r>
              <a:rPr lang="ca-ES" dirty="0" smtClean="0"/>
              <a:t> </a:t>
            </a:r>
            <a:r>
              <a:rPr lang="ca-ES" dirty="0" err="1" smtClean="0"/>
              <a:t>tras</a:t>
            </a:r>
            <a:r>
              <a:rPr lang="ca-ES" dirty="0" smtClean="0"/>
              <a:t> la </a:t>
            </a:r>
            <a:r>
              <a:rPr lang="ca-ES" dirty="0" err="1" smtClean="0"/>
              <a:t>estabilización</a:t>
            </a:r>
            <a:r>
              <a:rPr lang="ca-ES" dirty="0" smtClean="0"/>
              <a:t> del </a:t>
            </a:r>
            <a:r>
              <a:rPr lang="ca-ES" dirty="0" err="1" smtClean="0"/>
              <a:t>paciente</a:t>
            </a:r>
            <a:r>
              <a:rPr lang="ca-ES" dirty="0" smtClean="0"/>
              <a:t> se </a:t>
            </a:r>
            <a:r>
              <a:rPr lang="ca-ES" dirty="0" err="1" smtClean="0"/>
              <a:t>decide</a:t>
            </a:r>
            <a:r>
              <a:rPr lang="ca-ES" dirty="0" smtClean="0"/>
              <a:t> </a:t>
            </a:r>
            <a:r>
              <a:rPr lang="ca-ES" dirty="0" err="1" smtClean="0"/>
              <a:t>ingresar</a:t>
            </a:r>
            <a:r>
              <a:rPr lang="ca-ES" dirty="0" smtClean="0"/>
              <a:t> en planta para continuar con el estudio.</a:t>
            </a:r>
          </a:p>
          <a:p>
            <a:r>
              <a:rPr lang="ca-ES" b="1" dirty="0" smtClean="0"/>
              <a:t>ESCUCHA ACTIVA de la </a:t>
            </a:r>
            <a:r>
              <a:rPr lang="ca-ES" b="1" dirty="0" err="1" smtClean="0"/>
              <a:t>familia</a:t>
            </a:r>
            <a:r>
              <a:rPr lang="ca-ES" dirty="0" smtClean="0"/>
              <a:t>, gran </a:t>
            </a:r>
            <a:r>
              <a:rPr lang="ca-ES" dirty="0" err="1" smtClean="0"/>
              <a:t>ansiedad</a:t>
            </a:r>
            <a:r>
              <a:rPr lang="ca-ES" dirty="0" smtClean="0"/>
              <a:t>. Explicar </a:t>
            </a:r>
            <a:r>
              <a:rPr lang="ca-ES" dirty="0" err="1" smtClean="0"/>
              <a:t>procedimientos</a:t>
            </a:r>
            <a:r>
              <a:rPr lang="ca-ES" dirty="0" smtClean="0"/>
              <a:t> </a:t>
            </a:r>
            <a:r>
              <a:rPr lang="ca-ES" dirty="0" err="1" smtClean="0"/>
              <a:t>realizados</a:t>
            </a:r>
            <a:r>
              <a:rPr lang="ca-ES" dirty="0" smtClean="0"/>
              <a:t> </a:t>
            </a:r>
            <a:r>
              <a:rPr lang="ca-ES" dirty="0" err="1" smtClean="0"/>
              <a:t>y</a:t>
            </a:r>
            <a:r>
              <a:rPr lang="ca-ES" dirty="0" smtClean="0"/>
              <a:t> informar sobre la </a:t>
            </a:r>
            <a:r>
              <a:rPr lang="ca-ES" dirty="0" err="1" smtClean="0"/>
              <a:t>evolución</a:t>
            </a:r>
            <a:r>
              <a:rPr lang="ca-ES" dirty="0" smtClean="0"/>
              <a:t> del </a:t>
            </a:r>
            <a:r>
              <a:rPr lang="ca-ES" dirty="0" err="1" smtClean="0"/>
              <a:t>paciente</a:t>
            </a:r>
            <a:r>
              <a:rPr lang="ca-ES" dirty="0" smtClean="0"/>
              <a:t>.</a:t>
            </a:r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580034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145" y="180099"/>
            <a:ext cx="6508377" cy="1143000"/>
          </a:xfrm>
        </p:spPr>
        <p:txBody>
          <a:bodyPr/>
          <a:lstStyle/>
          <a:p>
            <a:r>
              <a:rPr lang="ca-ES" sz="3200" dirty="0" smtClean="0"/>
              <a:t>EVOLUCIÓN Y ESTABILIZACIÓN DEL PACIENTE</a:t>
            </a:r>
            <a:endParaRPr lang="ca-E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115" y="1583580"/>
            <a:ext cx="7600735" cy="5074988"/>
          </a:xfrm>
        </p:spPr>
        <p:txBody>
          <a:bodyPr>
            <a:noAutofit/>
          </a:bodyPr>
          <a:lstStyle/>
          <a:p>
            <a:r>
              <a:rPr lang="ca-ES" dirty="0" smtClean="0"/>
              <a:t>El </a:t>
            </a:r>
            <a:r>
              <a:rPr lang="ca-ES" dirty="0" err="1" smtClean="0"/>
              <a:t>paciente</a:t>
            </a:r>
            <a:r>
              <a:rPr lang="ca-ES" dirty="0" smtClean="0"/>
              <a:t> </a:t>
            </a:r>
            <a:r>
              <a:rPr lang="ca-ES" dirty="0" err="1" smtClean="0"/>
              <a:t>ingresó</a:t>
            </a:r>
            <a:r>
              <a:rPr lang="ca-ES" dirty="0" smtClean="0"/>
              <a:t> con </a:t>
            </a:r>
            <a:r>
              <a:rPr lang="ca-ES" dirty="0" err="1" smtClean="0"/>
              <a:t>unas</a:t>
            </a:r>
            <a:r>
              <a:rPr lang="ca-ES" dirty="0" smtClean="0"/>
              <a:t> </a:t>
            </a:r>
            <a:r>
              <a:rPr lang="ca-ES" dirty="0" err="1" smtClean="0"/>
              <a:t>constantes</a:t>
            </a:r>
            <a:r>
              <a:rPr lang="ca-ES" dirty="0" smtClean="0"/>
              <a:t> de: TA: 101/ </a:t>
            </a:r>
            <a:r>
              <a:rPr lang="ca-ES" dirty="0" smtClean="0">
                <a:solidFill>
                  <a:schemeClr val="bg1"/>
                </a:solidFill>
              </a:rPr>
              <a:t>66 </a:t>
            </a:r>
            <a:r>
              <a:rPr lang="ca-ES" dirty="0" smtClean="0"/>
              <a:t>FC: 140, Tª35,6 SAT:10’%. Se </a:t>
            </a:r>
            <a:r>
              <a:rPr lang="ca-ES" dirty="0" err="1" smtClean="0"/>
              <a:t>realizan</a:t>
            </a:r>
            <a:r>
              <a:rPr lang="ca-ES" dirty="0" smtClean="0"/>
              <a:t> </a:t>
            </a:r>
            <a:r>
              <a:rPr lang="ca-ES" dirty="0" err="1" smtClean="0"/>
              <a:t>varias</a:t>
            </a:r>
            <a:r>
              <a:rPr lang="ca-ES" dirty="0" smtClean="0"/>
              <a:t> </a:t>
            </a:r>
            <a:r>
              <a:rPr lang="ca-ES" dirty="0" err="1" smtClean="0"/>
              <a:t>pruebas</a:t>
            </a:r>
            <a:r>
              <a:rPr lang="ca-ES" dirty="0" smtClean="0"/>
              <a:t>. En la </a:t>
            </a:r>
            <a:r>
              <a:rPr lang="ca-ES" dirty="0" err="1" smtClean="0"/>
              <a:t>gasometría</a:t>
            </a:r>
            <a:r>
              <a:rPr lang="ca-ES" dirty="0" smtClean="0"/>
              <a:t> se </a:t>
            </a:r>
            <a:r>
              <a:rPr lang="ca-ES" dirty="0" err="1" smtClean="0"/>
              <a:t>aprecida</a:t>
            </a:r>
            <a:r>
              <a:rPr lang="ca-ES" dirty="0" smtClean="0"/>
              <a:t> una </a:t>
            </a:r>
            <a:r>
              <a:rPr lang="ca-ES" dirty="0" err="1" smtClean="0"/>
              <a:t>acidos</a:t>
            </a:r>
            <a:r>
              <a:rPr lang="ca-ES" dirty="0" smtClean="0"/>
              <a:t> </a:t>
            </a:r>
            <a:r>
              <a:rPr lang="ca-ES" dirty="0" err="1" smtClean="0"/>
              <a:t>metabólica</a:t>
            </a:r>
            <a:r>
              <a:rPr lang="ca-ES" dirty="0" smtClean="0"/>
              <a:t>. Se </a:t>
            </a:r>
            <a:r>
              <a:rPr lang="ca-ES" dirty="0" err="1" smtClean="0"/>
              <a:t>le</a:t>
            </a:r>
            <a:r>
              <a:rPr lang="ca-ES" dirty="0" smtClean="0"/>
              <a:t> pauta: una carga de </a:t>
            </a:r>
            <a:r>
              <a:rPr lang="ca-ES" dirty="0" err="1" smtClean="0"/>
              <a:t>Bicarbonato</a:t>
            </a:r>
            <a:r>
              <a:rPr lang="ca-ES" dirty="0" smtClean="0"/>
              <a:t> 1/6molar 200ml en 30min, </a:t>
            </a:r>
            <a:r>
              <a:rPr lang="ca-ES" dirty="0" err="1" smtClean="0"/>
              <a:t>Gelafundina</a:t>
            </a:r>
            <a:r>
              <a:rPr lang="ca-ES" dirty="0" smtClean="0"/>
              <a:t> 120ml en 1h </a:t>
            </a:r>
            <a:r>
              <a:rPr lang="ca-ES" dirty="0" err="1" smtClean="0"/>
              <a:t>y</a:t>
            </a:r>
            <a:r>
              <a:rPr lang="ca-ES" dirty="0" smtClean="0"/>
              <a:t> se </a:t>
            </a:r>
            <a:r>
              <a:rPr lang="ca-ES" dirty="0" err="1" smtClean="0"/>
              <a:t>le</a:t>
            </a:r>
            <a:r>
              <a:rPr lang="ca-ES" dirty="0" smtClean="0"/>
              <a:t> </a:t>
            </a:r>
            <a:r>
              <a:rPr lang="ca-ES" dirty="0" err="1" smtClean="0"/>
              <a:t>deja</a:t>
            </a:r>
            <a:r>
              <a:rPr lang="ca-ES" dirty="0" smtClean="0"/>
              <a:t> a dieta absoluta. </a:t>
            </a:r>
          </a:p>
          <a:p>
            <a:r>
              <a:rPr lang="ca-ES" dirty="0" smtClean="0"/>
              <a:t>El </a:t>
            </a:r>
            <a:r>
              <a:rPr lang="ca-ES" dirty="0" err="1" smtClean="0"/>
              <a:t>paciente</a:t>
            </a:r>
            <a:r>
              <a:rPr lang="ca-ES" dirty="0" smtClean="0"/>
              <a:t> </a:t>
            </a:r>
            <a:r>
              <a:rPr lang="ca-ES" dirty="0" err="1" smtClean="0"/>
              <a:t>realiza</a:t>
            </a:r>
            <a:r>
              <a:rPr lang="ca-ES" dirty="0" smtClean="0"/>
              <a:t> </a:t>
            </a:r>
            <a:r>
              <a:rPr lang="ca-ES" dirty="0" err="1" smtClean="0"/>
              <a:t>varios</a:t>
            </a:r>
            <a:r>
              <a:rPr lang="ca-ES" dirty="0" smtClean="0"/>
              <a:t> </a:t>
            </a:r>
            <a:r>
              <a:rPr lang="ca-ES" dirty="0" err="1" smtClean="0"/>
              <a:t>vómitos</a:t>
            </a:r>
            <a:r>
              <a:rPr lang="ca-ES" dirty="0" smtClean="0"/>
              <a:t> espumosos </a:t>
            </a:r>
            <a:r>
              <a:rPr lang="ca-ES" dirty="0" err="1" smtClean="0"/>
              <a:t>y</a:t>
            </a:r>
            <a:r>
              <a:rPr lang="ca-ES" dirty="0" smtClean="0"/>
              <a:t> con </a:t>
            </a:r>
            <a:r>
              <a:rPr lang="ca-ES" dirty="0" err="1" smtClean="0"/>
              <a:t>sangre</a:t>
            </a:r>
            <a:r>
              <a:rPr lang="ca-ES" dirty="0" smtClean="0"/>
              <a:t>, la </a:t>
            </a:r>
            <a:r>
              <a:rPr lang="ca-ES" dirty="0" err="1" smtClean="0"/>
              <a:t>presión</a:t>
            </a:r>
            <a:r>
              <a:rPr lang="ca-ES" dirty="0" smtClean="0"/>
              <a:t> </a:t>
            </a:r>
            <a:r>
              <a:rPr lang="ca-ES" dirty="0" err="1" smtClean="0"/>
              <a:t>cae</a:t>
            </a:r>
            <a:r>
              <a:rPr lang="ca-ES" dirty="0" smtClean="0"/>
              <a:t> </a:t>
            </a:r>
            <a:r>
              <a:rPr lang="ca-ES" dirty="0" err="1" smtClean="0"/>
              <a:t>después</a:t>
            </a:r>
            <a:r>
              <a:rPr lang="ca-ES" dirty="0" smtClean="0"/>
              <a:t> de cada </a:t>
            </a:r>
            <a:r>
              <a:rPr lang="ca-ES" dirty="0" err="1" smtClean="0"/>
              <a:t>vómito</a:t>
            </a:r>
            <a:r>
              <a:rPr lang="ca-ES" dirty="0" smtClean="0"/>
              <a:t> </a:t>
            </a:r>
            <a:r>
              <a:rPr lang="ca-ES" dirty="0" err="1" smtClean="0"/>
              <a:t>hasta</a:t>
            </a:r>
            <a:r>
              <a:rPr lang="ca-ES" dirty="0" smtClean="0"/>
              <a:t> llegar 91/41, </a:t>
            </a:r>
            <a:r>
              <a:rPr lang="ca-ES" dirty="0" err="1" smtClean="0"/>
              <a:t>momento</a:t>
            </a:r>
            <a:r>
              <a:rPr lang="ca-ES" dirty="0" smtClean="0"/>
              <a:t> en el </a:t>
            </a:r>
            <a:r>
              <a:rPr lang="ca-ES" dirty="0" err="1" smtClean="0"/>
              <a:t>cual</a:t>
            </a:r>
            <a:r>
              <a:rPr lang="ca-ES" dirty="0" smtClean="0"/>
              <a:t> se </a:t>
            </a:r>
            <a:r>
              <a:rPr lang="ca-ES" dirty="0" err="1" smtClean="0"/>
              <a:t>le</a:t>
            </a:r>
            <a:r>
              <a:rPr lang="ca-ES" dirty="0" smtClean="0"/>
              <a:t> </a:t>
            </a:r>
            <a:r>
              <a:rPr lang="ca-ES" dirty="0" err="1" smtClean="0"/>
              <a:t>raliza</a:t>
            </a:r>
            <a:r>
              <a:rPr lang="ca-ES" dirty="0" smtClean="0"/>
              <a:t> una </a:t>
            </a:r>
            <a:r>
              <a:rPr lang="ca-ES" dirty="0" err="1" smtClean="0"/>
              <a:t>segunda</a:t>
            </a:r>
            <a:r>
              <a:rPr lang="ca-ES" dirty="0" smtClean="0"/>
              <a:t> </a:t>
            </a:r>
            <a:r>
              <a:rPr lang="ca-ES" dirty="0" err="1" smtClean="0"/>
              <a:t>gasometría</a:t>
            </a:r>
            <a:r>
              <a:rPr lang="ca-ES" dirty="0" smtClean="0"/>
              <a:t> </a:t>
            </a:r>
            <a:r>
              <a:rPr lang="ca-ES" dirty="0" err="1" smtClean="0"/>
              <a:t>y</a:t>
            </a:r>
            <a:r>
              <a:rPr lang="ca-ES" dirty="0" smtClean="0"/>
              <a:t> se </a:t>
            </a:r>
            <a:r>
              <a:rPr lang="ca-ES" dirty="0" err="1" smtClean="0"/>
              <a:t>le</a:t>
            </a:r>
            <a:r>
              <a:rPr lang="ca-ES" dirty="0" smtClean="0"/>
              <a:t> administra </a:t>
            </a:r>
            <a:r>
              <a:rPr lang="ca-ES" dirty="0" err="1" smtClean="0"/>
              <a:t>otra</a:t>
            </a:r>
            <a:r>
              <a:rPr lang="ca-ES" dirty="0" smtClean="0"/>
              <a:t> carga de </a:t>
            </a:r>
            <a:r>
              <a:rPr lang="ca-ES" dirty="0" err="1" smtClean="0"/>
              <a:t>Gelafundina</a:t>
            </a:r>
            <a:r>
              <a:rPr lang="ca-ES" dirty="0" smtClean="0"/>
              <a:t> de 120ml en 1h</a:t>
            </a:r>
          </a:p>
          <a:p>
            <a:r>
              <a:rPr lang="ca-ES" dirty="0" smtClean="0"/>
              <a:t>A la hora de </a:t>
            </a:r>
            <a:r>
              <a:rPr lang="ca-ES" dirty="0" err="1" smtClean="0"/>
              <a:t>pasar</a:t>
            </a:r>
            <a:r>
              <a:rPr lang="ca-ES" dirty="0" smtClean="0"/>
              <a:t> la última carga de </a:t>
            </a:r>
            <a:r>
              <a:rPr lang="ca-ES" dirty="0" err="1" smtClean="0"/>
              <a:t>Gelafundina</a:t>
            </a:r>
            <a:r>
              <a:rPr lang="ca-ES" dirty="0" smtClean="0"/>
              <a:t> el </a:t>
            </a:r>
            <a:r>
              <a:rPr lang="ca-ES" dirty="0" err="1" smtClean="0"/>
              <a:t>paciente</a:t>
            </a:r>
            <a:r>
              <a:rPr lang="ca-ES" dirty="0" smtClean="0"/>
              <a:t> </a:t>
            </a:r>
            <a:r>
              <a:rPr lang="ca-ES" dirty="0" err="1" smtClean="0"/>
              <a:t>empieza</a:t>
            </a:r>
            <a:r>
              <a:rPr lang="ca-ES" dirty="0" smtClean="0"/>
              <a:t> a </a:t>
            </a:r>
            <a:r>
              <a:rPr lang="ca-ES" dirty="0" err="1" smtClean="0"/>
              <a:t>mejorar</a:t>
            </a:r>
            <a:r>
              <a:rPr lang="ca-ES" dirty="0" smtClean="0"/>
              <a:t>, </a:t>
            </a:r>
            <a:r>
              <a:rPr lang="ca-ES" dirty="0" err="1" smtClean="0"/>
              <a:t>ya</a:t>
            </a:r>
            <a:r>
              <a:rPr lang="ca-ES" dirty="0" smtClean="0"/>
              <a:t> no </a:t>
            </a:r>
            <a:r>
              <a:rPr lang="ca-ES" dirty="0" err="1" smtClean="0"/>
              <a:t>realiza</a:t>
            </a:r>
            <a:r>
              <a:rPr lang="ca-ES" dirty="0" smtClean="0"/>
              <a:t> </a:t>
            </a:r>
            <a:r>
              <a:rPr lang="ca-ES" dirty="0" err="1" smtClean="0"/>
              <a:t>más</a:t>
            </a:r>
            <a:r>
              <a:rPr lang="ca-ES" dirty="0" smtClean="0"/>
              <a:t> </a:t>
            </a:r>
            <a:r>
              <a:rPr lang="ca-ES" dirty="0" err="1" smtClean="0"/>
              <a:t>vómitos</a:t>
            </a:r>
            <a:r>
              <a:rPr lang="ca-ES" dirty="0" smtClean="0"/>
              <a:t> </a:t>
            </a:r>
            <a:r>
              <a:rPr lang="ca-ES" dirty="0" err="1" smtClean="0"/>
              <a:t>y</a:t>
            </a:r>
            <a:r>
              <a:rPr lang="ca-ES" dirty="0" smtClean="0"/>
              <a:t> el </a:t>
            </a:r>
            <a:r>
              <a:rPr lang="ca-ES" dirty="0" err="1" smtClean="0"/>
              <a:t>paciente</a:t>
            </a:r>
            <a:r>
              <a:rPr lang="ca-ES" dirty="0" smtClean="0"/>
              <a:t> se </a:t>
            </a:r>
            <a:r>
              <a:rPr lang="ca-ES" dirty="0" err="1" smtClean="0"/>
              <a:t>estabiliza</a:t>
            </a:r>
            <a:r>
              <a:rPr lang="ca-ES" dirty="0" smtClean="0"/>
              <a:t> </a:t>
            </a:r>
            <a:r>
              <a:rPr lang="ca-ES" dirty="0" err="1" smtClean="0"/>
              <a:t>hemodinámicamente</a:t>
            </a:r>
            <a:r>
              <a:rPr lang="ca-ES" dirty="0" smtClean="0"/>
              <a:t>, se </a:t>
            </a:r>
            <a:r>
              <a:rPr lang="ca-ES" dirty="0" err="1" smtClean="0"/>
              <a:t>ingresa</a:t>
            </a:r>
            <a:r>
              <a:rPr lang="ca-ES" dirty="0" smtClean="0"/>
              <a:t> en sala de </a:t>
            </a:r>
            <a:r>
              <a:rPr lang="ca-ES" dirty="0" err="1" smtClean="0"/>
              <a:t>observación</a:t>
            </a:r>
            <a:r>
              <a:rPr lang="ca-ES" dirty="0" smtClean="0"/>
              <a:t>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78007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667" y="4171950"/>
            <a:ext cx="6362651" cy="1085850"/>
          </a:xfrm>
        </p:spPr>
        <p:txBody>
          <a:bodyPr>
            <a:noAutofit/>
          </a:bodyPr>
          <a:lstStyle/>
          <a:p>
            <a:r>
              <a:rPr lang="ca-ES" sz="2800" dirty="0" smtClean="0"/>
              <a:t>GRACIAS POR VUESTRA ATENCIÓN</a:t>
            </a:r>
            <a:endParaRPr lang="ca-E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5918" y="5436880"/>
            <a:ext cx="5812433" cy="618565"/>
          </a:xfrm>
        </p:spPr>
        <p:txBody>
          <a:bodyPr>
            <a:normAutofit/>
          </a:bodyPr>
          <a:lstStyle/>
          <a:p>
            <a:pPr algn="r"/>
            <a:r>
              <a:rPr lang="ca-ES" sz="2400" b="1" dirty="0" smtClean="0"/>
              <a:t>Inés Sánchez Pina</a:t>
            </a:r>
            <a:endParaRPr lang="ca-ES" sz="2400" b="1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371291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1719</TotalTime>
  <Words>584</Words>
  <Application>Microsoft Macintosh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Plaza</vt:lpstr>
      <vt:lpstr>SHOCK HIPOVOLÉMICO </vt:lpstr>
      <vt:lpstr>FUNCIONAMIENTO DE URGENCIAS PEDIÁTRICAS</vt:lpstr>
      <vt:lpstr>TRIAJE: NIEVEL 2</vt:lpstr>
      <vt:lpstr>VALORACION DE ENFERMERÍA</vt:lpstr>
      <vt:lpstr> CONTEXTO DE ENFERMEDAD</vt:lpstr>
      <vt:lpstr>CONTEXTO DE ENFERMEDAD</vt:lpstr>
      <vt:lpstr>PRUEBAS REALIZADAS Y  CUIDADOS ENFERMEROS</vt:lpstr>
      <vt:lpstr>EVOLUCIÓN Y ESTABILIZACIÓN DEL PACIENTE</vt:lpstr>
      <vt:lpstr>GRACIAS POR VUESTRA ATENCIÓN</vt:lpstr>
    </vt:vector>
  </TitlesOfParts>
  <Company>Hospital Vall d, Hebrón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SHOCK HIPOVOLÉMICO </dc:title>
  <dc:creator>Inés Sánchez Pina</dc:creator>
  <cp:lastModifiedBy>Inés Sánchez Pina</cp:lastModifiedBy>
  <cp:revision>33</cp:revision>
  <dcterms:created xsi:type="dcterms:W3CDTF">2013-01-28T17:16:30Z</dcterms:created>
  <dcterms:modified xsi:type="dcterms:W3CDTF">2013-01-30T08:32:05Z</dcterms:modified>
</cp:coreProperties>
</file>